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510" r:id="rId1"/>
  </p:sldMasterIdLst>
  <p:notesMasterIdLst>
    <p:notesMasterId r:id="rId19"/>
  </p:notesMasterIdLst>
  <p:sldIdLst>
    <p:sldId id="2203" r:id="rId2"/>
    <p:sldId id="2215" r:id="rId3"/>
    <p:sldId id="2256" r:id="rId4"/>
    <p:sldId id="2257" r:id="rId5"/>
    <p:sldId id="2258" r:id="rId6"/>
    <p:sldId id="2259" r:id="rId7"/>
    <p:sldId id="2208" r:id="rId8"/>
    <p:sldId id="2209" r:id="rId9"/>
    <p:sldId id="2193" r:id="rId10"/>
    <p:sldId id="2249" r:id="rId11"/>
    <p:sldId id="2250" r:id="rId12"/>
    <p:sldId id="2251" r:id="rId13"/>
    <p:sldId id="2254" r:id="rId14"/>
    <p:sldId id="2255" r:id="rId15"/>
    <p:sldId id="2260" r:id="rId16"/>
    <p:sldId id="2063" r:id="rId17"/>
    <p:sldId id="2104" r:id="rId18"/>
  </p:sldIdLst>
  <p:sldSz cx="9144000" cy="5143500" type="screen16x9"/>
  <p:notesSz cx="6858000" cy="9144000"/>
  <p:defaultTextStyle>
    <a:defPPr>
      <a:defRPr lang="en-GB"/>
    </a:defPPr>
    <a:lvl1pPr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1pPr>
    <a:lvl2pPr marL="4572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2pPr>
    <a:lvl3pPr marL="9144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3pPr>
    <a:lvl4pPr marL="13716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4pPr>
    <a:lvl5pPr marL="18288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5pPr>
    <a:lvl6pPr marL="2286000" algn="l" defTabSz="914400" rtl="0" eaLnBrk="1" latinLnBrk="0" hangingPunct="1">
      <a:defRPr kern="1200">
        <a:solidFill>
          <a:schemeClr val="bg1"/>
        </a:solidFill>
        <a:latin typeface="Arial" charset="0"/>
        <a:ea typeface="+mn-ea"/>
        <a:cs typeface="Lucida Sans Unicode" charset="0"/>
      </a:defRPr>
    </a:lvl6pPr>
    <a:lvl7pPr marL="2743200" algn="l" defTabSz="914400" rtl="0" eaLnBrk="1" latinLnBrk="0" hangingPunct="1">
      <a:defRPr kern="1200">
        <a:solidFill>
          <a:schemeClr val="bg1"/>
        </a:solidFill>
        <a:latin typeface="Arial" charset="0"/>
        <a:ea typeface="+mn-ea"/>
        <a:cs typeface="Lucida Sans Unicode" charset="0"/>
      </a:defRPr>
    </a:lvl7pPr>
    <a:lvl8pPr marL="3200400" algn="l" defTabSz="914400" rtl="0" eaLnBrk="1" latinLnBrk="0" hangingPunct="1">
      <a:defRPr kern="1200">
        <a:solidFill>
          <a:schemeClr val="bg1"/>
        </a:solidFill>
        <a:latin typeface="Arial" charset="0"/>
        <a:ea typeface="+mn-ea"/>
        <a:cs typeface="Lucida Sans Unicode" charset="0"/>
      </a:defRPr>
    </a:lvl8pPr>
    <a:lvl9pPr marL="3657600" algn="l" defTabSz="914400" rtl="0" eaLnBrk="1" latinLnBrk="0" hangingPunct="1">
      <a:defRPr kern="1200">
        <a:solidFill>
          <a:schemeClr val="bg1"/>
        </a:solidFill>
        <a:latin typeface="Arial" charset="0"/>
        <a:ea typeface="+mn-ea"/>
        <a:cs typeface="Lucida Sans Unicode"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204"/>
    <a:srgbClr val="9C866E"/>
    <a:srgbClr val="6E5B4C"/>
    <a:srgbClr val="820000"/>
    <a:srgbClr val="0A0A0A"/>
    <a:srgbClr val="101010"/>
    <a:srgbClr val="0D0D0D"/>
    <a:srgbClr val="000403"/>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237" autoAdjust="0"/>
  </p:normalViewPr>
  <p:slideViewPr>
    <p:cSldViewPr>
      <p:cViewPr varScale="1">
        <p:scale>
          <a:sx n="139" d="100"/>
          <a:sy n="139" d="100"/>
        </p:scale>
        <p:origin x="144" y="504"/>
      </p:cViewPr>
      <p:guideLst>
        <p:guide orient="horz" pos="1620"/>
        <p:guide pos="2880"/>
      </p:guideLst>
    </p:cSldViewPr>
  </p:slideViewPr>
  <p:outlineViewPr>
    <p:cViewPr varScale="1">
      <p:scale>
        <a:sx n="33" d="100"/>
        <a:sy n="33" d="100"/>
      </p:scale>
      <p:origin x="0" y="0"/>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819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8195" name="Rectangle 3"/>
          <p:cNvSpPr>
            <a:spLocks noGrp="1" noChangeArrowheads="1"/>
          </p:cNvSpPr>
          <p:nvPr>
            <p:ph type="hdr"/>
          </p:nvPr>
        </p:nvSpPr>
        <p:spPr bwMode="auto">
          <a:xfrm>
            <a:off x="0"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6" name="Rectangle 4"/>
          <p:cNvSpPr>
            <a:spLocks noGrp="1" noChangeArrowheads="1"/>
          </p:cNvSpPr>
          <p:nvPr>
            <p:ph type="dt"/>
          </p:nvPr>
        </p:nvSpPr>
        <p:spPr bwMode="auto">
          <a:xfrm>
            <a:off x="3884613"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7" name="Rectangle 5"/>
          <p:cNvSpPr>
            <a:spLocks noGrp="1" noRot="1" noChangeAspect="1" noChangeArrowheads="1"/>
          </p:cNvSpPr>
          <p:nvPr>
            <p:ph type="sldImg"/>
          </p:nvPr>
        </p:nvSpPr>
        <p:spPr bwMode="auto">
          <a:xfrm>
            <a:off x="382588" y="685800"/>
            <a:ext cx="6089650" cy="3425825"/>
          </a:xfrm>
          <a:prstGeom prst="rect">
            <a:avLst/>
          </a:prstGeom>
          <a:noFill/>
          <a:ln w="9525">
            <a:noFill/>
            <a:round/>
            <a:headEnd/>
            <a:tailEnd/>
          </a:ln>
          <a:effectLst/>
        </p:spPr>
      </p:sp>
      <p:sp>
        <p:nvSpPr>
          <p:cNvPr id="8198"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a:p>
        </p:txBody>
      </p:sp>
      <p:sp>
        <p:nvSpPr>
          <p:cNvPr id="8199" name="Rectangle 7"/>
          <p:cNvSpPr>
            <a:spLocks noGrp="1" noChangeArrowheads="1"/>
          </p:cNvSpPr>
          <p:nvPr>
            <p:ph type="ftr"/>
          </p:nvPr>
        </p:nvSpPr>
        <p:spPr bwMode="auto">
          <a:xfrm>
            <a:off x="0"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200"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fld id="{27A1267E-5F3E-4EB0-939F-30DD7A2F0868}" type="slidenum">
              <a:rPr lang="en-GB"/>
              <a:pPr/>
              <a:t>‹#›</a:t>
            </a:fld>
            <a:endParaRPr lang="en-GB"/>
          </a:p>
        </p:txBody>
      </p:sp>
    </p:spTree>
    <p:extLst>
      <p:ext uri="{BB962C8B-B14F-4D97-AF65-F5344CB8AC3E}">
        <p14:creationId xmlns:p14="http://schemas.microsoft.com/office/powerpoint/2010/main" val="28715375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dirty="0"/>
          </a:p>
        </p:txBody>
      </p:sp>
    </p:spTree>
    <p:extLst>
      <p:ext uri="{BB962C8B-B14F-4D97-AF65-F5344CB8AC3E}">
        <p14:creationId xmlns:p14="http://schemas.microsoft.com/office/powerpoint/2010/main" val="1536145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The boldest statement in the Scriptures</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10</a:t>
            </a:fld>
            <a:endParaRPr lang="en-US"/>
          </a:p>
        </p:txBody>
      </p:sp>
    </p:spTree>
    <p:extLst>
      <p:ext uri="{BB962C8B-B14F-4D97-AF65-F5344CB8AC3E}">
        <p14:creationId xmlns:p14="http://schemas.microsoft.com/office/powerpoint/2010/main" val="2360870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11</a:t>
            </a:fld>
            <a:endParaRPr lang="en-US"/>
          </a:p>
        </p:txBody>
      </p:sp>
    </p:spTree>
    <p:extLst>
      <p:ext uri="{BB962C8B-B14F-4D97-AF65-F5344CB8AC3E}">
        <p14:creationId xmlns:p14="http://schemas.microsoft.com/office/powerpoint/2010/main" val="810069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2Ti 3:12 Yes, and all who desire to live godly in Christ Jesus will suffer persecution. (YOU PICKED A SIDE IN A WAR)</a:t>
            </a:r>
          </a:p>
          <a:p>
            <a:r>
              <a:rPr lang="en-US" sz="1200" kern="1200" dirty="0" smtClean="0">
                <a:solidFill>
                  <a:srgbClr val="000000"/>
                </a:solidFill>
                <a:effectLst/>
                <a:latin typeface="Times New Roman" pitchFamily="16" charset="0"/>
                <a:ea typeface="+mn-ea"/>
                <a:cs typeface="+mn-cs"/>
              </a:rPr>
              <a:t>Joh 17:14 "I have given them Your word; and the world has hated them because they are not of the world, just as I am not of the world (THE WORLD</a:t>
            </a:r>
            <a:r>
              <a:rPr lang="en-US" sz="1200" kern="1200" baseline="0" dirty="0" smtClean="0">
                <a:solidFill>
                  <a:srgbClr val="000000"/>
                </a:solidFill>
                <a:effectLst/>
                <a:latin typeface="Times New Roman" pitchFamily="16" charset="0"/>
                <a:ea typeface="+mn-ea"/>
                <a:cs typeface="+mn-cs"/>
              </a:rPr>
              <a:t> MUST HATE US)</a:t>
            </a:r>
            <a:endParaRPr lang="en-US" sz="1200" kern="1200" dirty="0" smtClean="0">
              <a:solidFill>
                <a:srgbClr val="000000"/>
              </a:solidFill>
              <a:effectLst/>
              <a:latin typeface="Times New Roman" pitchFamily="16" charset="0"/>
              <a:ea typeface="+mn-ea"/>
              <a:cs typeface="+mn-cs"/>
            </a:endParaRPr>
          </a:p>
          <a:p>
            <a:r>
              <a:rPr lang="en-US" sz="1200" kern="1200" dirty="0" smtClean="0">
                <a:solidFill>
                  <a:srgbClr val="000000"/>
                </a:solidFill>
                <a:effectLst/>
                <a:latin typeface="Times New Roman" pitchFamily="16" charset="0"/>
                <a:ea typeface="+mn-ea"/>
                <a:cs typeface="+mn-cs"/>
              </a:rPr>
              <a:t>2Ti 1:8 Therefore do not be ashamed of the testimony of our Lord, nor of me His prisoner, but share with me in the sufferings for the gospel according to the power of God,</a:t>
            </a:r>
          </a:p>
          <a:p>
            <a:r>
              <a:rPr lang="en-US" sz="1200" kern="1200" dirty="0" smtClean="0">
                <a:solidFill>
                  <a:srgbClr val="000000"/>
                </a:solidFill>
                <a:effectLst/>
                <a:latin typeface="Times New Roman" pitchFamily="16" charset="0"/>
                <a:ea typeface="+mn-ea"/>
                <a:cs typeface="+mn-cs"/>
              </a:rPr>
              <a:t>1Pe 4:16 Yet if anyone suffers as a Christian, let him not be ashamed, but let him glorify God in this matter.(JESUS SAYS SOME HARD THINGS)</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12</a:t>
            </a:fld>
            <a:endParaRPr lang="en-US"/>
          </a:p>
        </p:txBody>
      </p:sp>
    </p:spTree>
    <p:extLst>
      <p:ext uri="{BB962C8B-B14F-4D97-AF65-F5344CB8AC3E}">
        <p14:creationId xmlns:p14="http://schemas.microsoft.com/office/powerpoint/2010/main" val="26593310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rgbClr val="000000"/>
                </a:solidFill>
                <a:effectLst/>
                <a:latin typeface="Times New Roman" pitchFamily="16" charset="0"/>
                <a:ea typeface="+mn-ea"/>
                <a:cs typeface="+mn-cs"/>
              </a:rPr>
              <a:t>Heb</a:t>
            </a:r>
            <a:r>
              <a:rPr lang="en-US" sz="1200" kern="1200" dirty="0" smtClean="0">
                <a:solidFill>
                  <a:srgbClr val="000000"/>
                </a:solidFill>
                <a:effectLst/>
                <a:latin typeface="Times New Roman" pitchFamily="16" charset="0"/>
                <a:ea typeface="+mn-ea"/>
                <a:cs typeface="+mn-cs"/>
              </a:rPr>
              <a:t> 2:15 and release those who through fear of death were all their lifetime subject to bondage. (CORONAVIRUS)</a:t>
            </a:r>
          </a:p>
          <a:p>
            <a:r>
              <a:rPr lang="en-US" sz="1200" kern="1200" dirty="0" err="1" smtClean="0">
                <a:solidFill>
                  <a:srgbClr val="000000"/>
                </a:solidFill>
                <a:effectLst/>
                <a:latin typeface="Times New Roman" pitchFamily="16" charset="0"/>
                <a:ea typeface="+mn-ea"/>
                <a:cs typeface="+mn-cs"/>
              </a:rPr>
              <a:t>Heb</a:t>
            </a:r>
            <a:r>
              <a:rPr lang="en-US" sz="1200" kern="1200" dirty="0" smtClean="0">
                <a:solidFill>
                  <a:srgbClr val="000000"/>
                </a:solidFill>
                <a:effectLst/>
                <a:latin typeface="Times New Roman" pitchFamily="16" charset="0"/>
                <a:ea typeface="+mn-ea"/>
                <a:cs typeface="+mn-cs"/>
              </a:rPr>
              <a:t> 13:6 So we may boldly say: "The LORD is my helper; I will not fear. What can man do to me?“ (PERSECUTION)</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13</a:t>
            </a:fld>
            <a:endParaRPr lang="en-US"/>
          </a:p>
        </p:txBody>
      </p:sp>
    </p:spTree>
    <p:extLst>
      <p:ext uri="{BB962C8B-B14F-4D97-AF65-F5344CB8AC3E}">
        <p14:creationId xmlns:p14="http://schemas.microsoft.com/office/powerpoint/2010/main" val="3495564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Mt 28:20 teaching them to observe all that I commanded you; and lo, </a:t>
            </a:r>
            <a:r>
              <a:rPr lang="en-US" sz="1200" b="1" kern="1200" dirty="0" smtClean="0">
                <a:solidFill>
                  <a:srgbClr val="000000"/>
                </a:solidFill>
                <a:effectLst/>
                <a:latin typeface="Times New Roman" pitchFamily="16" charset="0"/>
                <a:ea typeface="+mn-ea"/>
                <a:cs typeface="+mn-cs"/>
              </a:rPr>
              <a:t>I am with you always</a:t>
            </a:r>
            <a:r>
              <a:rPr lang="en-US" sz="1200" kern="1200" dirty="0" smtClean="0">
                <a:solidFill>
                  <a:srgbClr val="000000"/>
                </a:solidFill>
                <a:effectLst/>
                <a:latin typeface="Times New Roman" pitchFamily="16" charset="0"/>
                <a:ea typeface="+mn-ea"/>
                <a:cs typeface="+mn-cs"/>
              </a:rPr>
              <a:t>, even to the end of the age.“</a:t>
            </a:r>
          </a:p>
          <a:p>
            <a:endParaRPr lang="en-US" sz="1200" kern="1200" dirty="0" smtClean="0">
              <a:solidFill>
                <a:srgbClr val="000000"/>
              </a:solidFill>
              <a:effectLst/>
              <a:latin typeface="Times New Roman" pitchFamily="16" charset="0"/>
              <a:ea typeface="+mn-ea"/>
              <a:cs typeface="+mn-cs"/>
            </a:endParaRPr>
          </a:p>
          <a:p>
            <a:r>
              <a:rPr lang="en-US" sz="1200" kern="1200" dirty="0" smtClean="0">
                <a:solidFill>
                  <a:srgbClr val="000000"/>
                </a:solidFill>
                <a:effectLst/>
                <a:latin typeface="Times New Roman" pitchFamily="16" charset="0"/>
                <a:ea typeface="+mn-ea"/>
                <a:cs typeface="+mn-cs"/>
              </a:rPr>
              <a:t>2Ti 4:18 The Lord will deliver me from every evil deed, and will bring me safely to His heavenly kingdom; to Him [be] the glory forever and ever. Amen.</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14</a:t>
            </a:fld>
            <a:endParaRPr lang="en-US"/>
          </a:p>
        </p:txBody>
      </p:sp>
    </p:spTree>
    <p:extLst>
      <p:ext uri="{BB962C8B-B14F-4D97-AF65-F5344CB8AC3E}">
        <p14:creationId xmlns:p14="http://schemas.microsoft.com/office/powerpoint/2010/main" val="12158574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Mt 28:20 teaching them to observe all that I commanded you; and lo, </a:t>
            </a:r>
            <a:r>
              <a:rPr lang="en-US" sz="1200" b="1" kern="1200" dirty="0" smtClean="0">
                <a:solidFill>
                  <a:srgbClr val="000000"/>
                </a:solidFill>
                <a:effectLst/>
                <a:latin typeface="Times New Roman" pitchFamily="16" charset="0"/>
                <a:ea typeface="+mn-ea"/>
                <a:cs typeface="+mn-cs"/>
              </a:rPr>
              <a:t>I am with you always</a:t>
            </a:r>
            <a:r>
              <a:rPr lang="en-US" sz="1200" kern="1200" dirty="0" smtClean="0">
                <a:solidFill>
                  <a:srgbClr val="000000"/>
                </a:solidFill>
                <a:effectLst/>
                <a:latin typeface="Times New Roman" pitchFamily="16" charset="0"/>
                <a:ea typeface="+mn-ea"/>
                <a:cs typeface="+mn-cs"/>
              </a:rPr>
              <a:t>, even to the end of the age.“</a:t>
            </a:r>
          </a:p>
          <a:p>
            <a:endParaRPr lang="en-US" sz="1200" kern="1200" dirty="0" smtClean="0">
              <a:solidFill>
                <a:srgbClr val="000000"/>
              </a:solidFill>
              <a:effectLst/>
              <a:latin typeface="Times New Roman" pitchFamily="16" charset="0"/>
              <a:ea typeface="+mn-ea"/>
              <a:cs typeface="+mn-cs"/>
            </a:endParaRPr>
          </a:p>
          <a:p>
            <a:r>
              <a:rPr lang="en-US" sz="1200" kern="1200" dirty="0" smtClean="0">
                <a:solidFill>
                  <a:srgbClr val="000000"/>
                </a:solidFill>
                <a:effectLst/>
                <a:latin typeface="Times New Roman" pitchFamily="16" charset="0"/>
                <a:ea typeface="+mn-ea"/>
                <a:cs typeface="+mn-cs"/>
              </a:rPr>
              <a:t>2Ti 4:18 The Lord will deliver me from every evil deed, and will bring me safely to His heavenly kingdom; to Him [be] the glory forever and ever. Amen.</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15</a:t>
            </a:fld>
            <a:endParaRPr lang="en-US"/>
          </a:p>
        </p:txBody>
      </p:sp>
    </p:spTree>
    <p:extLst>
      <p:ext uri="{BB962C8B-B14F-4D97-AF65-F5344CB8AC3E}">
        <p14:creationId xmlns:p14="http://schemas.microsoft.com/office/powerpoint/2010/main" val="19241385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 Ac 15:11 "But we believe that we are saved through the grace of the Lord Jesus, in the same way as they also are."</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17</a:t>
            </a:fld>
            <a:endParaRPr lang="en-US"/>
          </a:p>
        </p:txBody>
      </p:sp>
    </p:spTree>
    <p:extLst>
      <p:ext uri="{BB962C8B-B14F-4D97-AF65-F5344CB8AC3E}">
        <p14:creationId xmlns:p14="http://schemas.microsoft.com/office/powerpoint/2010/main" val="4008247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2</a:t>
            </a:fld>
            <a:endParaRPr lang="en-US" dirty="0"/>
          </a:p>
        </p:txBody>
      </p:sp>
    </p:spTree>
    <p:extLst>
      <p:ext uri="{BB962C8B-B14F-4D97-AF65-F5344CB8AC3E}">
        <p14:creationId xmlns:p14="http://schemas.microsoft.com/office/powerpoint/2010/main" val="1503054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3</a:t>
            </a:fld>
            <a:endParaRPr lang="en-US" dirty="0"/>
          </a:p>
        </p:txBody>
      </p:sp>
    </p:spTree>
    <p:extLst>
      <p:ext uri="{BB962C8B-B14F-4D97-AF65-F5344CB8AC3E}">
        <p14:creationId xmlns:p14="http://schemas.microsoft.com/office/powerpoint/2010/main" val="3446191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4</a:t>
            </a:fld>
            <a:endParaRPr lang="en-US" dirty="0"/>
          </a:p>
        </p:txBody>
      </p:sp>
    </p:spTree>
    <p:extLst>
      <p:ext uri="{BB962C8B-B14F-4D97-AF65-F5344CB8AC3E}">
        <p14:creationId xmlns:p14="http://schemas.microsoft.com/office/powerpoint/2010/main" val="4082050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5</a:t>
            </a:fld>
            <a:endParaRPr lang="en-US" dirty="0"/>
          </a:p>
        </p:txBody>
      </p:sp>
    </p:spTree>
    <p:extLst>
      <p:ext uri="{BB962C8B-B14F-4D97-AF65-F5344CB8AC3E}">
        <p14:creationId xmlns:p14="http://schemas.microsoft.com/office/powerpoint/2010/main" val="309610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6</a:t>
            </a:fld>
            <a:endParaRPr lang="en-US" dirty="0"/>
          </a:p>
        </p:txBody>
      </p:sp>
    </p:spTree>
    <p:extLst>
      <p:ext uri="{BB962C8B-B14F-4D97-AF65-F5344CB8AC3E}">
        <p14:creationId xmlns:p14="http://schemas.microsoft.com/office/powerpoint/2010/main" val="3598086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7</a:t>
            </a:fld>
            <a:endParaRPr lang="en-US" dirty="0"/>
          </a:p>
        </p:txBody>
      </p:sp>
    </p:spTree>
    <p:extLst>
      <p:ext uri="{BB962C8B-B14F-4D97-AF65-F5344CB8AC3E}">
        <p14:creationId xmlns:p14="http://schemas.microsoft.com/office/powerpoint/2010/main" val="3548395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8</a:t>
            </a:fld>
            <a:endParaRPr lang="en-US" dirty="0">
              <a:solidFill>
                <a:srgbClr val="000000"/>
              </a:solidFill>
            </a:endParaRPr>
          </a:p>
        </p:txBody>
      </p:sp>
    </p:spTree>
    <p:extLst>
      <p:ext uri="{BB962C8B-B14F-4D97-AF65-F5344CB8AC3E}">
        <p14:creationId xmlns:p14="http://schemas.microsoft.com/office/powerpoint/2010/main" val="910386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9</a:t>
            </a:fld>
            <a:endParaRPr lang="en-US"/>
          </a:p>
        </p:txBody>
      </p:sp>
    </p:spTree>
    <p:extLst>
      <p:ext uri="{BB962C8B-B14F-4D97-AF65-F5344CB8AC3E}">
        <p14:creationId xmlns:p14="http://schemas.microsoft.com/office/powerpoint/2010/main" val="2978377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06BB6-1C83-4D6F-B78F-6BBF6D5AA7FE}" type="slidenum">
              <a:rPr lang="en-GB" smtClean="0"/>
              <a:pPr/>
              <a:t>‹#›</a:t>
            </a:fld>
            <a:endParaRPr lang="en-GB"/>
          </a:p>
        </p:txBody>
      </p:sp>
    </p:spTree>
    <p:extLst>
      <p:ext uri="{BB962C8B-B14F-4D97-AF65-F5344CB8AC3E}">
        <p14:creationId xmlns:p14="http://schemas.microsoft.com/office/powerpoint/2010/main" val="2270904602"/>
      </p:ext>
    </p:extLst>
  </p:cSld>
  <p:clrMapOvr>
    <a:masterClrMapping/>
  </p:clrMapOvr>
  <p:transition>
    <p:fade/>
  </p:transition>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3A903E-111F-48EA-A059-B56959FACCE9}" type="slidenum">
              <a:rPr lang="en-GB" smtClean="0"/>
              <a:pPr/>
              <a:t>‹#›</a:t>
            </a:fld>
            <a:endParaRPr lang="en-GB"/>
          </a:p>
        </p:txBody>
      </p:sp>
    </p:spTree>
    <p:extLst>
      <p:ext uri="{BB962C8B-B14F-4D97-AF65-F5344CB8AC3E}">
        <p14:creationId xmlns:p14="http://schemas.microsoft.com/office/powerpoint/2010/main" val="425968467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8CFA4-D681-4A4A-B796-F15E492D2189}" type="slidenum">
              <a:rPr lang="en-GB" smtClean="0"/>
              <a:pPr/>
              <a:t>‹#›</a:t>
            </a:fld>
            <a:endParaRPr lang="en-GB"/>
          </a:p>
        </p:txBody>
      </p:sp>
    </p:spTree>
    <p:extLst>
      <p:ext uri="{BB962C8B-B14F-4D97-AF65-F5344CB8AC3E}">
        <p14:creationId xmlns:p14="http://schemas.microsoft.com/office/powerpoint/2010/main" val="88151447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A51A11-EFD3-4E5E-8C50-A7E50BE2AC63}" type="slidenum">
              <a:rPr lang="en-GB" smtClean="0"/>
              <a:pPr/>
              <a:t>‹#›</a:t>
            </a:fld>
            <a:endParaRPr lang="en-GB"/>
          </a:p>
        </p:txBody>
      </p:sp>
    </p:spTree>
    <p:extLst>
      <p:ext uri="{BB962C8B-B14F-4D97-AF65-F5344CB8AC3E}">
        <p14:creationId xmlns:p14="http://schemas.microsoft.com/office/powerpoint/2010/main" val="264522684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F056A-644A-4E54-821E-C8FBD46B8A01}" type="slidenum">
              <a:rPr lang="en-GB" smtClean="0"/>
              <a:pPr/>
              <a:t>‹#›</a:t>
            </a:fld>
            <a:endParaRPr lang="en-GB"/>
          </a:p>
        </p:txBody>
      </p:sp>
    </p:spTree>
    <p:extLst>
      <p:ext uri="{BB962C8B-B14F-4D97-AF65-F5344CB8AC3E}">
        <p14:creationId xmlns:p14="http://schemas.microsoft.com/office/powerpoint/2010/main" val="407635237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455B1-B204-4EE3-8467-719975746DE5}" type="slidenum">
              <a:rPr lang="en-GB" smtClean="0"/>
              <a:pPr/>
              <a:t>‹#›</a:t>
            </a:fld>
            <a:endParaRPr lang="en-GB"/>
          </a:p>
        </p:txBody>
      </p:sp>
    </p:spTree>
    <p:extLst>
      <p:ext uri="{BB962C8B-B14F-4D97-AF65-F5344CB8AC3E}">
        <p14:creationId xmlns:p14="http://schemas.microsoft.com/office/powerpoint/2010/main" val="88399583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A9235-9CD5-40C1-B792-C21A0B3BEC65}" type="slidenum">
              <a:rPr lang="en-GB" smtClean="0"/>
              <a:pPr/>
              <a:t>‹#›</a:t>
            </a:fld>
            <a:endParaRPr lang="en-GB"/>
          </a:p>
        </p:txBody>
      </p:sp>
    </p:spTree>
    <p:extLst>
      <p:ext uri="{BB962C8B-B14F-4D97-AF65-F5344CB8AC3E}">
        <p14:creationId xmlns:p14="http://schemas.microsoft.com/office/powerpoint/2010/main" val="62433594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63B57A-7FC0-416C-97B8-4047807D353F}" type="slidenum">
              <a:rPr lang="en-GB" smtClean="0"/>
              <a:pPr/>
              <a:t>‹#›</a:t>
            </a:fld>
            <a:endParaRPr lang="en-GB"/>
          </a:p>
        </p:txBody>
      </p:sp>
    </p:spTree>
    <p:extLst>
      <p:ext uri="{BB962C8B-B14F-4D97-AF65-F5344CB8AC3E}">
        <p14:creationId xmlns:p14="http://schemas.microsoft.com/office/powerpoint/2010/main" val="399161107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27AD57-2053-4D84-B514-800E54D628EC}" type="slidenum">
              <a:rPr lang="en-GB" smtClean="0"/>
              <a:pPr/>
              <a:t>‹#›</a:t>
            </a:fld>
            <a:endParaRPr lang="en-GB"/>
          </a:p>
        </p:txBody>
      </p:sp>
    </p:spTree>
    <p:extLst>
      <p:ext uri="{BB962C8B-B14F-4D97-AF65-F5344CB8AC3E}">
        <p14:creationId xmlns:p14="http://schemas.microsoft.com/office/powerpoint/2010/main" val="998161499"/>
      </p:ext>
    </p:extLst>
  </p:cSld>
  <p:clrMapOvr>
    <a:masterClrMapping/>
  </p:clrMapOvr>
  <p:transition>
    <p:fade/>
  </p:transition>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FC3B0-9A43-48A4-85CE-B999A76FEA98}" type="slidenum">
              <a:rPr lang="en-GB" smtClean="0"/>
              <a:pPr/>
              <a:t>‹#›</a:t>
            </a:fld>
            <a:endParaRPr lang="en-GB"/>
          </a:p>
        </p:txBody>
      </p:sp>
    </p:spTree>
    <p:extLst>
      <p:ext uri="{BB962C8B-B14F-4D97-AF65-F5344CB8AC3E}">
        <p14:creationId xmlns:p14="http://schemas.microsoft.com/office/powerpoint/2010/main" val="1554763649"/>
      </p:ext>
    </p:extLst>
  </p:cSld>
  <p:clrMapOvr>
    <a:masterClrMapping/>
  </p:clrMapOvr>
  <p:transition>
    <p:fade/>
  </p:transition>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EE218-E1BD-4DFC-B39D-A601FA6AB8B6}" type="slidenum">
              <a:rPr lang="en-GB" smtClean="0"/>
              <a:pPr/>
              <a:t>‹#›</a:t>
            </a:fld>
            <a:endParaRPr lang="en-GB"/>
          </a:p>
        </p:txBody>
      </p:sp>
    </p:spTree>
    <p:extLst>
      <p:ext uri="{BB962C8B-B14F-4D97-AF65-F5344CB8AC3E}">
        <p14:creationId xmlns:p14="http://schemas.microsoft.com/office/powerpoint/2010/main" val="12498302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226EECE-6E6C-4932-B681-71D70B54B8B5}" type="slidenum">
              <a:rPr lang="en-GB" smtClean="0"/>
              <a:pPr/>
              <a:t>‹#›</a:t>
            </a:fld>
            <a:endParaRPr lang="en-GB"/>
          </a:p>
        </p:txBody>
      </p:sp>
    </p:spTree>
    <p:extLst>
      <p:ext uri="{BB962C8B-B14F-4D97-AF65-F5344CB8AC3E}">
        <p14:creationId xmlns:p14="http://schemas.microsoft.com/office/powerpoint/2010/main" val="2256814181"/>
      </p:ext>
    </p:extLst>
  </p:cSld>
  <p:clrMap bg1="dk1" tx1="lt1" bg2="dk2" tx2="lt2" accent1="accent1" accent2="accent2" accent3="accent3" accent4="accent4" accent5="accent5" accent6="accent6" hlink="hlink" folHlink="folHlink"/>
  <p:sldLayoutIdLst>
    <p:sldLayoutId id="2147484511" r:id="rId1"/>
    <p:sldLayoutId id="2147484512" r:id="rId2"/>
    <p:sldLayoutId id="2147484513" r:id="rId3"/>
    <p:sldLayoutId id="2147484514" r:id="rId4"/>
    <p:sldLayoutId id="2147484515" r:id="rId5"/>
    <p:sldLayoutId id="2147484516" r:id="rId6"/>
    <p:sldLayoutId id="2147484517" r:id="rId7"/>
    <p:sldLayoutId id="2147484518" r:id="rId8"/>
    <p:sldLayoutId id="2147484519" r:id="rId9"/>
    <p:sldLayoutId id="2147484520" r:id="rId10"/>
    <p:sldLayoutId id="2147484521" r:id="rId11"/>
  </p:sldLayoutIdLst>
  <p:transition>
    <p:fad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599" y="1428750"/>
            <a:ext cx="8719458" cy="3404507"/>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r>
              <a:rPr lang="en-US" sz="3000" dirty="0">
                <a:effectLst>
                  <a:glow rad="228600">
                    <a:srgbClr val="03080D"/>
                  </a:glow>
                </a:effectLst>
              </a:rPr>
              <a:t>PM Bible Class (Livestream)  				5:00  PM</a:t>
            </a:r>
          </a:p>
          <a:p>
            <a:pPr marL="0" indent="0">
              <a:buNone/>
            </a:pPr>
            <a:r>
              <a:rPr lang="en-US" sz="3000" b="1" dirty="0">
                <a:effectLst>
                  <a:glow rad="228600">
                    <a:srgbClr val="03080D"/>
                  </a:glow>
                </a:effectLst>
              </a:rPr>
              <a:t>Wednesday</a:t>
            </a: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611504871"/>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8679" y="0"/>
            <a:ext cx="6855321" cy="5143500"/>
          </a:xfrm>
          <a:prstGeom prst="rect">
            <a:avLst/>
          </a:prstGeom>
        </p:spPr>
      </p:pic>
      <p:sp>
        <p:nvSpPr>
          <p:cNvPr id="6" name="Rectangle 2"/>
          <p:cNvSpPr>
            <a:spLocks noGrp="1" noRot="1" noChangeArrowheads="1"/>
          </p:cNvSpPr>
          <p:nvPr>
            <p:ph type="title"/>
          </p:nvPr>
        </p:nvSpPr>
        <p:spPr>
          <a:xfrm>
            <a:off x="9525" y="22860"/>
            <a:ext cx="4714875" cy="1089660"/>
          </a:xfrm>
        </p:spPr>
        <p:txBody>
          <a:bodyPr>
            <a:noAutofit/>
          </a:bodyPr>
          <a:lstStyle/>
          <a:p>
            <a:pPr algn="ctr" eaLnBrk="1" hangingPunct="1">
              <a:defRPr/>
            </a:pPr>
            <a:r>
              <a:rPr lang="en-US" sz="7000" dirty="0" smtClean="0">
                <a:effectLst>
                  <a:glow rad="228600">
                    <a:srgbClr val="000000"/>
                  </a:glow>
                  <a:outerShdw blurRad="50800" dist="63500" dir="2700000" algn="tl" rotWithShape="0">
                    <a:srgbClr val="000000">
                      <a:alpha val="48000"/>
                    </a:srgbClr>
                  </a:outerShdw>
                </a:effectLst>
                <a:latin typeface="+mn-lt"/>
              </a:rPr>
              <a:t>Daniel 3</a:t>
            </a:r>
            <a:endParaRPr lang="en-US" sz="7000" dirty="0">
              <a:effectLst>
                <a:glow rad="228600">
                  <a:srgbClr val="000000"/>
                </a:glow>
                <a:outerShdw blurRad="50800" dist="63500" dir="2700000" algn="tl" rotWithShape="0">
                  <a:srgbClr val="000000">
                    <a:alpha val="48000"/>
                  </a:srgbClr>
                </a:outerShdw>
              </a:effectLst>
              <a:latin typeface="+mn-lt"/>
            </a:endParaRPr>
          </a:p>
        </p:txBody>
      </p:sp>
      <p:sp>
        <p:nvSpPr>
          <p:cNvPr id="3075" name="Rectangle 3"/>
          <p:cNvSpPr>
            <a:spLocks noGrp="1" noChangeArrowheads="1"/>
          </p:cNvSpPr>
          <p:nvPr>
            <p:ph idx="1"/>
          </p:nvPr>
        </p:nvSpPr>
        <p:spPr>
          <a:xfrm>
            <a:off x="304800" y="1047750"/>
            <a:ext cx="8610600" cy="4095750"/>
          </a:xfrm>
        </p:spPr>
        <p:txBody>
          <a:bodyPr>
            <a:noAutofit/>
          </a:bodyPr>
          <a:lstStyle/>
          <a:p>
            <a:pPr marL="0" indent="0" algn="just">
              <a:buNone/>
            </a:pPr>
            <a:r>
              <a:rPr lang="en-US" sz="4100" dirty="0" smtClean="0">
                <a:effectLst>
                  <a:glow rad="228600">
                    <a:srgbClr val="000000"/>
                  </a:glow>
                </a:effectLst>
              </a:rPr>
              <a:t>“</a:t>
            </a:r>
            <a:r>
              <a:rPr lang="en-US" sz="4100" dirty="0" smtClean="0">
                <a:effectLst>
                  <a:glow rad="228600">
                    <a:srgbClr val="000000"/>
                  </a:glow>
                </a:effectLst>
              </a:rPr>
              <a:t>O</a:t>
            </a:r>
            <a:r>
              <a:rPr lang="en-US" sz="4100" dirty="0" smtClean="0">
                <a:effectLst>
                  <a:glow rad="228600">
                    <a:srgbClr val="000000"/>
                  </a:glow>
                </a:effectLst>
              </a:rPr>
              <a:t>ur </a:t>
            </a:r>
            <a:r>
              <a:rPr lang="en-US" sz="4100" dirty="0">
                <a:effectLst>
                  <a:glow rad="228600">
                    <a:srgbClr val="000000"/>
                  </a:glow>
                </a:effectLst>
              </a:rPr>
              <a:t>God whom we serve is able to deliver us from the burning fiery furnace, and He will deliver us from your hand, O king</a:t>
            </a:r>
            <a:r>
              <a:rPr lang="en-US" sz="4100" dirty="0" smtClean="0">
                <a:effectLst>
                  <a:glow rad="228600">
                    <a:srgbClr val="000000"/>
                  </a:glow>
                </a:effectLst>
              </a:rPr>
              <a:t>. But </a:t>
            </a:r>
            <a:r>
              <a:rPr lang="en-US" sz="4100" dirty="0">
                <a:effectLst>
                  <a:glow rad="228600">
                    <a:srgbClr val="000000"/>
                  </a:glow>
                </a:effectLst>
              </a:rPr>
              <a:t>if not, let it be known to you, O king, that we do not serve your gods, nor will we worship the gold image which you have set up."</a:t>
            </a:r>
          </a:p>
        </p:txBody>
      </p:sp>
    </p:spTree>
    <p:extLst>
      <p:ext uri="{BB962C8B-B14F-4D97-AF65-F5344CB8AC3E}">
        <p14:creationId xmlns:p14="http://schemas.microsoft.com/office/powerpoint/2010/main" val="3895354542"/>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8679" y="0"/>
            <a:ext cx="6855321" cy="5143500"/>
          </a:xfrm>
          <a:prstGeom prst="rect">
            <a:avLst/>
          </a:prstGeom>
        </p:spPr>
      </p:pic>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Refusing to submit to the </a:t>
            </a:r>
            <a:r>
              <a:rPr lang="en-US" sz="4000" dirty="0" smtClean="0">
                <a:effectLst>
                  <a:glow rad="228600">
                    <a:srgbClr val="000000"/>
                  </a:glow>
                </a:effectLst>
              </a:rPr>
              <a:t>idol</a:t>
            </a:r>
          </a:p>
          <a:p>
            <a:pPr marL="0" indent="0" algn="just">
              <a:buNone/>
            </a:pPr>
            <a:r>
              <a:rPr lang="en-US" sz="4000" dirty="0">
                <a:effectLst>
                  <a:glow rad="228600">
                    <a:srgbClr val="000000"/>
                  </a:glow>
                </a:effectLst>
              </a:rPr>
              <a:t>	</a:t>
            </a:r>
            <a:r>
              <a:rPr lang="en-US" sz="4000" dirty="0" smtClean="0">
                <a:effectLst>
                  <a:glow rad="228600">
                    <a:srgbClr val="000000"/>
                  </a:glow>
                </a:effectLst>
              </a:rPr>
              <a:t>- Losing prestigious positions</a:t>
            </a:r>
            <a:endParaRPr lang="en-US" sz="4000" dirty="0" smtClean="0">
              <a:effectLst>
                <a:glow rad="228600">
                  <a:srgbClr val="000000"/>
                </a:glow>
              </a:effectLst>
            </a:endParaRPr>
          </a:p>
          <a:p>
            <a:pPr marL="0" indent="0" algn="just">
              <a:buNone/>
            </a:pPr>
            <a:r>
              <a:rPr lang="en-US" sz="4000" dirty="0">
                <a:effectLst>
                  <a:glow rad="228600">
                    <a:srgbClr val="000000"/>
                  </a:glow>
                </a:effectLst>
              </a:rPr>
              <a:t>	</a:t>
            </a:r>
            <a:r>
              <a:rPr lang="en-US" sz="4000" dirty="0" smtClean="0">
                <a:effectLst>
                  <a:glow rad="228600">
                    <a:srgbClr val="000000"/>
                  </a:glow>
                </a:effectLst>
              </a:rPr>
              <a:t>- The offense of the nation</a:t>
            </a:r>
          </a:p>
          <a:p>
            <a:pPr marL="0" indent="0" algn="just">
              <a:buNone/>
            </a:pPr>
            <a:r>
              <a:rPr lang="en-US" sz="4000" dirty="0">
                <a:effectLst>
                  <a:glow rad="228600">
                    <a:srgbClr val="000000"/>
                  </a:glow>
                </a:effectLst>
              </a:rPr>
              <a:t>	</a:t>
            </a:r>
            <a:r>
              <a:rPr lang="en-US" sz="4000" dirty="0" smtClean="0">
                <a:effectLst>
                  <a:glow rad="228600">
                    <a:srgbClr val="000000"/>
                  </a:glow>
                </a:effectLst>
              </a:rPr>
              <a:t>- The threat of horrific </a:t>
            </a:r>
            <a:r>
              <a:rPr lang="en-US" sz="4000" dirty="0" smtClean="0">
                <a:effectLst>
                  <a:glow rad="228600">
                    <a:srgbClr val="000000"/>
                  </a:glow>
                </a:effectLst>
              </a:rPr>
              <a:t>death</a:t>
            </a:r>
            <a:endParaRPr lang="en-US" sz="4000" dirty="0">
              <a:effectLst>
                <a:glow rad="228600">
                  <a:srgbClr val="000000"/>
                </a:glow>
              </a:effectLst>
            </a:endParaRPr>
          </a:p>
          <a:p>
            <a:pPr marL="0" indent="0" algn="just">
              <a:buNone/>
            </a:pPr>
            <a:r>
              <a:rPr lang="en-US" sz="4000" dirty="0" smtClean="0">
                <a:effectLst>
                  <a:glow rad="228600">
                    <a:srgbClr val="000000"/>
                  </a:glow>
                </a:effectLst>
              </a:rPr>
              <a:t>Deliverance unknown</a:t>
            </a:r>
            <a:endParaRPr lang="en-US" sz="4000" dirty="0">
              <a:effectLst>
                <a:glow rad="228600">
                  <a:srgbClr val="000000"/>
                </a:glow>
              </a:effectLst>
            </a:endParaRPr>
          </a:p>
        </p:txBody>
      </p:sp>
      <p:sp>
        <p:nvSpPr>
          <p:cNvPr id="5" name="Rectangle 2"/>
          <p:cNvSpPr>
            <a:spLocks noGrp="1" noRot="1" noChangeArrowheads="1"/>
          </p:cNvSpPr>
          <p:nvPr>
            <p:ph type="title"/>
          </p:nvPr>
        </p:nvSpPr>
        <p:spPr>
          <a:xfrm>
            <a:off x="9525" y="22860"/>
            <a:ext cx="4714875"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Daniel 3</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5696167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1) We will all be challenged in Christ</a:t>
            </a:r>
            <a:endParaRPr lang="en-US" sz="4000" dirty="0" smtClean="0">
              <a:effectLst>
                <a:glow rad="228600">
                  <a:srgbClr val="000000"/>
                </a:glow>
              </a:effectLst>
            </a:endParaRPr>
          </a:p>
          <a:p>
            <a:pPr marL="0" indent="0" algn="just">
              <a:buNone/>
            </a:pPr>
            <a:r>
              <a:rPr lang="en-US" sz="4000" dirty="0">
                <a:effectLst>
                  <a:glow rad="228600">
                    <a:srgbClr val="000000"/>
                  </a:glow>
                </a:effectLst>
              </a:rPr>
              <a:t>	</a:t>
            </a:r>
            <a:r>
              <a:rPr lang="en-US" sz="4000" dirty="0" smtClean="0">
                <a:effectLst>
                  <a:glow rad="228600">
                    <a:srgbClr val="000000"/>
                  </a:glow>
                </a:effectLst>
              </a:rPr>
              <a:t>2 Timothy 3:12 – Persecution</a:t>
            </a:r>
          </a:p>
          <a:p>
            <a:pPr marL="0" indent="0" algn="just">
              <a:buNone/>
            </a:pPr>
            <a:r>
              <a:rPr lang="en-US" sz="4000" dirty="0">
                <a:effectLst>
                  <a:glow rad="228600">
                    <a:srgbClr val="000000"/>
                  </a:glow>
                </a:effectLst>
              </a:rPr>
              <a:t>	</a:t>
            </a:r>
            <a:r>
              <a:rPr lang="en-US" sz="4000" dirty="0" smtClean="0">
                <a:effectLst>
                  <a:glow rad="228600">
                    <a:srgbClr val="000000"/>
                  </a:glow>
                </a:effectLst>
              </a:rPr>
              <a:t>John 17:14 – Hatred </a:t>
            </a:r>
          </a:p>
          <a:p>
            <a:pPr marL="0" indent="0" algn="just">
              <a:buNone/>
            </a:pPr>
            <a:r>
              <a:rPr lang="en-US" sz="4000" dirty="0">
                <a:effectLst>
                  <a:glow rad="228600">
                    <a:srgbClr val="000000"/>
                  </a:glow>
                </a:effectLst>
              </a:rPr>
              <a:t>	</a:t>
            </a:r>
            <a:r>
              <a:rPr lang="en-US" sz="4000" dirty="0" smtClean="0">
                <a:effectLst>
                  <a:glow rad="228600">
                    <a:srgbClr val="000000"/>
                  </a:glow>
                </a:effectLst>
              </a:rPr>
              <a:t>2 Timothy 1:8 – Embarrassment </a:t>
            </a:r>
            <a:endParaRPr lang="en-US" sz="40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Lessons From 3 Wise Men</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67976432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1) We will all be challenged in Christ</a:t>
            </a:r>
          </a:p>
          <a:p>
            <a:pPr marL="0" indent="0" algn="just">
              <a:buNone/>
            </a:pPr>
            <a:r>
              <a:rPr lang="en-US" sz="4000" dirty="0" smtClean="0">
                <a:effectLst>
                  <a:glow rad="228600">
                    <a:srgbClr val="000000"/>
                  </a:glow>
                </a:effectLst>
              </a:rPr>
              <a:t>2) We cannot give in to fear</a:t>
            </a:r>
            <a:endParaRPr lang="en-US" sz="4000" dirty="0" smtClean="0">
              <a:effectLst>
                <a:glow rad="228600">
                  <a:srgbClr val="000000"/>
                </a:glow>
              </a:effectLst>
            </a:endParaRPr>
          </a:p>
          <a:p>
            <a:pPr marL="0" indent="0" algn="just">
              <a:buNone/>
            </a:pPr>
            <a:r>
              <a:rPr lang="en-US" sz="4000" dirty="0" smtClean="0">
                <a:effectLst>
                  <a:glow rad="228600">
                    <a:srgbClr val="000000"/>
                  </a:glow>
                </a:effectLst>
              </a:rPr>
              <a:t>	Hebrews 2:15 – Unafraid of death</a:t>
            </a:r>
          </a:p>
          <a:p>
            <a:pPr marL="0" indent="0" algn="just">
              <a:buNone/>
            </a:pPr>
            <a:r>
              <a:rPr lang="en-US" sz="4000" dirty="0">
                <a:effectLst>
                  <a:glow rad="228600">
                    <a:srgbClr val="000000"/>
                  </a:glow>
                </a:effectLst>
              </a:rPr>
              <a:t>	</a:t>
            </a:r>
            <a:r>
              <a:rPr lang="en-US" sz="4000" dirty="0" smtClean="0">
                <a:effectLst>
                  <a:glow rad="228600">
                    <a:srgbClr val="000000"/>
                  </a:glow>
                </a:effectLst>
              </a:rPr>
              <a:t>Hebrews 13:6 – What can man do?</a:t>
            </a:r>
            <a:endParaRPr lang="en-US" sz="40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Lessons From 3 Wise Men</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12778894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Effect transition="in" filter="fade">
                                      <p:cBhvr>
                                        <p:cTn id="7" dur="500"/>
                                        <p:tgtEl>
                                          <p:spTgt spid="307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3" end="3"/>
                                            </p:txEl>
                                          </p:spTgt>
                                        </p:tgtEl>
                                        <p:attrNameLst>
                                          <p:attrName>style.visibility</p:attrName>
                                        </p:attrNameLst>
                                      </p:cBhvr>
                                      <p:to>
                                        <p:strVal val="visible"/>
                                      </p:to>
                                    </p:set>
                                    <p:animEffect transition="in" filter="fade">
                                      <p:cBhvr>
                                        <p:cTn id="12"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1) We will all be challenged in Christ</a:t>
            </a:r>
          </a:p>
          <a:p>
            <a:pPr marL="0" indent="0" algn="just">
              <a:buNone/>
            </a:pPr>
            <a:r>
              <a:rPr lang="en-US" sz="4000" dirty="0" smtClean="0">
                <a:effectLst>
                  <a:glow rad="228600">
                    <a:srgbClr val="000000"/>
                  </a:glow>
                </a:effectLst>
              </a:rPr>
              <a:t>2) We cannot give in to fear</a:t>
            </a:r>
            <a:endParaRPr lang="en-US" sz="4000" dirty="0" smtClean="0">
              <a:effectLst>
                <a:glow rad="228600">
                  <a:srgbClr val="000000"/>
                </a:glow>
              </a:effectLst>
            </a:endParaRPr>
          </a:p>
          <a:p>
            <a:pPr marL="0" indent="0" algn="just">
              <a:buNone/>
            </a:pPr>
            <a:r>
              <a:rPr lang="en-US" sz="4000" dirty="0" smtClean="0">
                <a:effectLst>
                  <a:glow rad="228600">
                    <a:srgbClr val="000000"/>
                  </a:glow>
                </a:effectLst>
              </a:rPr>
              <a:t>3) God delivers</a:t>
            </a:r>
            <a:r>
              <a:rPr lang="en-US" sz="4000" dirty="0">
                <a:effectLst>
                  <a:glow rad="228600">
                    <a:srgbClr val="000000"/>
                  </a:glow>
                </a:effectLst>
              </a:rPr>
              <a:t>	</a:t>
            </a:r>
            <a:endParaRPr lang="en-US" sz="4000" dirty="0" smtClean="0">
              <a:effectLst>
                <a:glow rad="228600">
                  <a:srgbClr val="000000"/>
                </a:glow>
              </a:effectLst>
            </a:endParaRPr>
          </a:p>
          <a:p>
            <a:pPr marL="0" indent="0" algn="just">
              <a:buNone/>
            </a:pPr>
            <a:r>
              <a:rPr lang="en-US" sz="4000" dirty="0">
                <a:effectLst>
                  <a:glow rad="228600">
                    <a:srgbClr val="000000"/>
                  </a:glow>
                </a:effectLst>
              </a:rPr>
              <a:t>	Matthew 28:20 – God knows us</a:t>
            </a:r>
          </a:p>
          <a:p>
            <a:pPr marL="0" indent="0" algn="just">
              <a:buNone/>
            </a:pPr>
            <a:r>
              <a:rPr lang="en-US" sz="4000" dirty="0">
                <a:effectLst>
                  <a:glow rad="228600">
                    <a:srgbClr val="000000"/>
                  </a:glow>
                </a:effectLst>
              </a:rPr>
              <a:t>	</a:t>
            </a:r>
            <a:r>
              <a:rPr lang="en-US" sz="4000" dirty="0" smtClean="0">
                <a:effectLst>
                  <a:glow rad="228600">
                    <a:srgbClr val="000000"/>
                  </a:glow>
                </a:effectLst>
              </a:rPr>
              <a:t>2 Peter 2:4-9 – God knows how</a:t>
            </a:r>
            <a:endParaRPr lang="en-US" sz="40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Lessons From 3 Wise Men</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55832006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animEffect transition="in" filter="fade">
                                      <p:cBhvr>
                                        <p:cTn id="7" dur="500"/>
                                        <p:tgtEl>
                                          <p:spTgt spid="307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3" end="3"/>
                                            </p:txEl>
                                          </p:spTgt>
                                        </p:tgtEl>
                                        <p:attrNameLst>
                                          <p:attrName>style.visibility</p:attrName>
                                        </p:attrNameLst>
                                      </p:cBhvr>
                                      <p:to>
                                        <p:strVal val="visible"/>
                                      </p:to>
                                    </p:set>
                                    <p:animEffect transition="in" filter="fade">
                                      <p:cBhvr>
                                        <p:cTn id="12"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You need God on your side</a:t>
            </a:r>
          </a:p>
          <a:p>
            <a:pPr marL="0" indent="0" algn="just">
              <a:buNone/>
            </a:pPr>
            <a:endParaRPr lang="en-US" sz="4000" dirty="0">
              <a:effectLst>
                <a:glow rad="228600">
                  <a:srgbClr val="000000"/>
                </a:glow>
              </a:effectLst>
            </a:endParaRPr>
          </a:p>
          <a:p>
            <a:pPr marL="0" indent="0" algn="just">
              <a:buNone/>
            </a:pPr>
            <a:r>
              <a:rPr lang="en-US" sz="4000" dirty="0" smtClean="0">
                <a:effectLst>
                  <a:glow rad="228600">
                    <a:srgbClr val="000000"/>
                  </a:glow>
                </a:effectLst>
              </a:rPr>
              <a:t>You will be challenged in Christ</a:t>
            </a:r>
          </a:p>
          <a:p>
            <a:pPr marL="0" indent="0" algn="just">
              <a:buNone/>
            </a:pPr>
            <a:endParaRPr lang="en-US" sz="4000" dirty="0">
              <a:effectLst>
                <a:glow rad="228600">
                  <a:srgbClr val="000000"/>
                </a:glow>
              </a:effectLst>
            </a:endParaRPr>
          </a:p>
          <a:p>
            <a:pPr marL="0" indent="0" algn="just">
              <a:buNone/>
            </a:pPr>
            <a:r>
              <a:rPr lang="en-US" sz="4000" dirty="0" smtClean="0">
                <a:effectLst>
                  <a:glow rad="228600">
                    <a:srgbClr val="000000"/>
                  </a:glow>
                </a:effectLst>
              </a:rPr>
              <a:t>You will overcome if you stay committed</a:t>
            </a:r>
            <a:endParaRPr lang="en-US" sz="4000" dirty="0">
              <a:effectLst>
                <a:glow rad="228600">
                  <a:srgbClr val="000000"/>
                </a:glow>
              </a:effectLst>
            </a:endParaRPr>
          </a:p>
        </p:txBody>
      </p:sp>
      <p:sp>
        <p:nvSpPr>
          <p:cNvPr id="6"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Lessons From 3 Wise Men</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478413527"/>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84778624"/>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534400" cy="3943350"/>
          </a:xfrm>
        </p:spPr>
        <p:txBody>
          <a:bodyPr>
            <a:noAutofit/>
          </a:bodyPr>
          <a:lstStyle/>
          <a:p>
            <a:pPr marL="0" indent="0" algn="just">
              <a:buNone/>
            </a:pPr>
            <a:r>
              <a:rPr lang="en-US" sz="3600" dirty="0" smtClean="0">
                <a:effectLst>
                  <a:glow rad="228600">
                    <a:srgbClr val="000000"/>
                  </a:glow>
                </a:effectLst>
              </a:rPr>
              <a:t>Hearing and believing – Romans 10:17</a:t>
            </a:r>
          </a:p>
          <a:p>
            <a:pPr marL="0" indent="0" algn="just">
              <a:buNone/>
            </a:pPr>
            <a:r>
              <a:rPr lang="en-US" sz="3600" dirty="0" smtClean="0">
                <a:effectLst>
                  <a:glow rad="228600">
                    <a:srgbClr val="000000"/>
                  </a:glow>
                </a:effectLst>
              </a:rPr>
              <a:t>Confession of Jesus – Romans 10:9</a:t>
            </a:r>
          </a:p>
          <a:p>
            <a:pPr marL="0" indent="0" algn="just">
              <a:buNone/>
            </a:pPr>
            <a:r>
              <a:rPr lang="en-US" sz="3600" dirty="0" smtClean="0">
                <a:effectLst>
                  <a:glow rad="228600">
                    <a:srgbClr val="000000"/>
                  </a:glow>
                </a:effectLst>
              </a:rPr>
              <a:t>Repentance of sin – Romans 6:2</a:t>
            </a:r>
          </a:p>
          <a:p>
            <a:pPr marL="0" indent="0" algn="just">
              <a:buNone/>
            </a:pPr>
            <a:r>
              <a:rPr lang="en-US" sz="3600" dirty="0" smtClean="0">
                <a:effectLst>
                  <a:glow rad="228600">
                    <a:srgbClr val="000000"/>
                  </a:glow>
                </a:effectLst>
              </a:rPr>
              <a:t>Baptism into Christ – Romans 6:3</a:t>
            </a:r>
            <a:endParaRPr lang="en-US" sz="36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177290"/>
          </a:xfrm>
        </p:spPr>
        <p:txBody>
          <a:bodyPr>
            <a:noAutofit/>
          </a:bodyPr>
          <a:lstStyle/>
          <a:p>
            <a:pPr algn="ctr" eaLnBrk="1" hangingPunct="1">
              <a:defRPr/>
            </a:pPr>
            <a:r>
              <a:rPr lang="en-US" sz="6000" dirty="0" smtClean="0">
                <a:effectLst>
                  <a:glow rad="228600">
                    <a:srgbClr val="030400"/>
                  </a:glow>
                  <a:outerShdw blurRad="50800" dist="63500" dir="2700000" algn="tl" rotWithShape="0">
                    <a:srgbClr val="000000">
                      <a:alpha val="48000"/>
                    </a:srgbClr>
                  </a:outerShdw>
                </a:effectLst>
                <a:latin typeface="+mn-lt"/>
              </a:rPr>
              <a:t>Choosing Christ</a:t>
            </a:r>
            <a:endParaRPr lang="en-US" sz="6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3811599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7:19-36</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smtClean="0"/>
              <a:t>Knowing who Jesus is and </a:t>
            </a:r>
            <a:r>
              <a:rPr lang="en-US" sz="3750" dirty="0" smtClean="0"/>
              <a:t>where He is from</a:t>
            </a:r>
            <a:endParaRPr lang="en-US" sz="3750" dirty="0"/>
          </a:p>
          <a:p>
            <a:pPr marL="0" indent="0" algn="just">
              <a:buNone/>
            </a:pPr>
            <a:endParaRPr lang="en-US" sz="3750" dirty="0" smtClean="0"/>
          </a:p>
          <a:p>
            <a:pPr marL="0" indent="0" algn="just">
              <a:buNone/>
            </a:pPr>
            <a:r>
              <a:rPr lang="en-US" sz="3750" dirty="0" smtClean="0"/>
              <a:t>Righteous judgment</a:t>
            </a:r>
          </a:p>
          <a:p>
            <a:pPr marL="0" indent="0" algn="just">
              <a:buNone/>
            </a:pPr>
            <a:endParaRPr lang="en-US" sz="3750" dirty="0"/>
          </a:p>
          <a:p>
            <a:pPr marL="0" indent="0" algn="just">
              <a:buNone/>
            </a:pPr>
            <a:r>
              <a:rPr lang="en-US" sz="3750" dirty="0" smtClean="0"/>
              <a:t>The people observe and contemplate</a:t>
            </a:r>
          </a:p>
        </p:txBody>
      </p:sp>
    </p:spTree>
    <p:extLst>
      <p:ext uri="{BB962C8B-B14F-4D97-AF65-F5344CB8AC3E}">
        <p14:creationId xmlns:p14="http://schemas.microsoft.com/office/powerpoint/2010/main" val="68924747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7:19-36</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smtClean="0"/>
              <a:t>What was “known” of the Messiah</a:t>
            </a:r>
          </a:p>
          <a:p>
            <a:pPr marL="0" indent="0" algn="just">
              <a:buNone/>
            </a:pPr>
            <a:r>
              <a:rPr lang="en-US" sz="3750" dirty="0"/>
              <a:t>	</a:t>
            </a:r>
            <a:r>
              <a:rPr lang="en-US" sz="3750" dirty="0" smtClean="0"/>
              <a:t>He would be from Bethlehem</a:t>
            </a:r>
          </a:p>
          <a:p>
            <a:pPr marL="0" indent="0" algn="just">
              <a:buNone/>
            </a:pPr>
            <a:r>
              <a:rPr lang="en-US" sz="3750" dirty="0"/>
              <a:t>	</a:t>
            </a:r>
            <a:r>
              <a:rPr lang="en-US" sz="3750" dirty="0" smtClean="0"/>
              <a:t>He would work particular miracles</a:t>
            </a:r>
          </a:p>
          <a:p>
            <a:pPr marL="0" indent="0" algn="just">
              <a:buNone/>
            </a:pPr>
            <a:r>
              <a:rPr lang="en-US" sz="3750" dirty="0"/>
              <a:t>	</a:t>
            </a:r>
            <a:r>
              <a:rPr lang="en-US" sz="3750" dirty="0" smtClean="0"/>
              <a:t>He would be a Son of David</a:t>
            </a:r>
          </a:p>
          <a:p>
            <a:pPr marL="0" indent="0" algn="just">
              <a:buNone/>
            </a:pPr>
            <a:r>
              <a:rPr lang="en-US" sz="3750" dirty="0"/>
              <a:t>	</a:t>
            </a:r>
            <a:r>
              <a:rPr lang="en-US" sz="3750" dirty="0" smtClean="0"/>
              <a:t>He would deliver Israel</a:t>
            </a:r>
          </a:p>
        </p:txBody>
      </p:sp>
    </p:spTree>
    <p:extLst>
      <p:ext uri="{BB962C8B-B14F-4D97-AF65-F5344CB8AC3E}">
        <p14:creationId xmlns:p14="http://schemas.microsoft.com/office/powerpoint/2010/main" val="246327755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7:19-36</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smtClean="0"/>
              <a:t>What was “known” of the Messiah</a:t>
            </a:r>
          </a:p>
          <a:p>
            <a:pPr marL="0" indent="0" algn="just">
              <a:buNone/>
            </a:pPr>
            <a:r>
              <a:rPr lang="en-US" sz="3750" dirty="0" smtClean="0"/>
              <a:t>What was missed</a:t>
            </a:r>
          </a:p>
          <a:p>
            <a:pPr marL="0" indent="0" algn="just">
              <a:buNone/>
            </a:pPr>
            <a:r>
              <a:rPr lang="en-US" sz="3750" dirty="0"/>
              <a:t>	</a:t>
            </a:r>
            <a:r>
              <a:rPr lang="en-US" sz="3750" dirty="0" smtClean="0"/>
              <a:t>He would be God (Isa. 9:6)</a:t>
            </a:r>
          </a:p>
          <a:p>
            <a:pPr marL="0" indent="0" algn="just">
              <a:buNone/>
            </a:pPr>
            <a:r>
              <a:rPr lang="en-US" sz="3750" dirty="0"/>
              <a:t>	</a:t>
            </a:r>
            <a:r>
              <a:rPr lang="en-US" sz="3750" dirty="0" smtClean="0"/>
              <a:t>He would be from Heaven</a:t>
            </a:r>
          </a:p>
          <a:p>
            <a:pPr marL="0" indent="0" algn="just">
              <a:buNone/>
            </a:pPr>
            <a:r>
              <a:rPr lang="en-US" sz="3750" dirty="0"/>
              <a:t>	</a:t>
            </a:r>
            <a:r>
              <a:rPr lang="en-US" sz="3750" dirty="0" smtClean="0"/>
              <a:t>He would return to Heaven</a:t>
            </a:r>
          </a:p>
        </p:txBody>
      </p:sp>
    </p:spTree>
    <p:extLst>
      <p:ext uri="{BB962C8B-B14F-4D97-AF65-F5344CB8AC3E}">
        <p14:creationId xmlns:p14="http://schemas.microsoft.com/office/powerpoint/2010/main" val="140968265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7:19-36</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smtClean="0"/>
              <a:t>The promise to leave again</a:t>
            </a:r>
          </a:p>
          <a:p>
            <a:pPr marL="0" indent="0" algn="just">
              <a:buNone/>
            </a:pPr>
            <a:endParaRPr lang="en-US" sz="3750" dirty="0"/>
          </a:p>
          <a:p>
            <a:pPr marL="0" indent="0" algn="just">
              <a:buNone/>
            </a:pPr>
            <a:r>
              <a:rPr lang="en-US" sz="3750" dirty="0" smtClean="0"/>
              <a:t>The question of Jesus’ departure</a:t>
            </a:r>
          </a:p>
        </p:txBody>
      </p:sp>
    </p:spTree>
    <p:extLst>
      <p:ext uri="{BB962C8B-B14F-4D97-AF65-F5344CB8AC3E}">
        <p14:creationId xmlns:p14="http://schemas.microsoft.com/office/powerpoint/2010/main" val="347143488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7:37-53</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smtClean="0"/>
              <a:t>Knowing who Jesus is and </a:t>
            </a:r>
            <a:r>
              <a:rPr lang="en-US" sz="3750" dirty="0" smtClean="0"/>
              <a:t>where He is from</a:t>
            </a:r>
            <a:endParaRPr lang="en-US" sz="3750" dirty="0"/>
          </a:p>
          <a:p>
            <a:pPr marL="0" indent="0" algn="just">
              <a:buNone/>
            </a:pPr>
            <a:endParaRPr lang="en-US" sz="3750" dirty="0" smtClean="0"/>
          </a:p>
          <a:p>
            <a:pPr marL="0" indent="0" algn="just">
              <a:buNone/>
            </a:pPr>
            <a:r>
              <a:rPr lang="en-US" sz="3750" dirty="0" smtClean="0"/>
              <a:t>Righteous judgment</a:t>
            </a:r>
          </a:p>
          <a:p>
            <a:pPr marL="0" indent="0" algn="just">
              <a:buNone/>
            </a:pPr>
            <a:endParaRPr lang="en-US" sz="3750" dirty="0"/>
          </a:p>
          <a:p>
            <a:pPr marL="0" indent="0" algn="just">
              <a:buNone/>
            </a:pPr>
            <a:r>
              <a:rPr lang="en-US" sz="3750" dirty="0" smtClean="0"/>
              <a:t>The people observe and contemplate</a:t>
            </a:r>
          </a:p>
        </p:txBody>
      </p:sp>
    </p:spTree>
    <p:extLst>
      <p:ext uri="{BB962C8B-B14F-4D97-AF65-F5344CB8AC3E}">
        <p14:creationId xmlns:p14="http://schemas.microsoft.com/office/powerpoint/2010/main" val="227190005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600" y="1428750"/>
            <a:ext cx="8610601" cy="3622222"/>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r>
              <a:rPr lang="en-US" sz="3000" dirty="0">
                <a:effectLst>
                  <a:glow rad="228600">
                    <a:srgbClr val="03080D"/>
                  </a:glow>
                </a:effectLst>
              </a:rPr>
              <a:t>PM Bible Class (Livestream)  			5:00  PM</a:t>
            </a:r>
          </a:p>
          <a:p>
            <a:pPr marL="0" indent="0">
              <a:buNone/>
            </a:pPr>
            <a:r>
              <a:rPr lang="en-US" sz="3000" b="1" dirty="0">
                <a:effectLst>
                  <a:glow rad="228600">
                    <a:srgbClr val="03080D"/>
                  </a:glow>
                </a:effectLst>
              </a:rPr>
              <a:t>Wednesday</a:t>
            </a: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61550456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6626582"/>
              </p:ext>
            </p:extLst>
          </p:nvPr>
        </p:nvGraphicFramePr>
        <p:xfrm>
          <a:off x="-100013" y="-1"/>
          <a:ext cx="9244012" cy="514350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4622006">
                  <a:extLst>
                    <a:ext uri="{9D8B030D-6E8A-4147-A177-3AD203B41FA5}">
                      <a16:colId xmlns="" xmlns:a16="http://schemas.microsoft.com/office/drawing/2014/main" val="20000"/>
                    </a:ext>
                  </a:extLst>
                </a:gridCol>
                <a:gridCol w="4622006">
                  <a:extLst>
                    <a:ext uri="{9D8B030D-6E8A-4147-A177-3AD203B41FA5}">
                      <a16:colId xmlns="" xmlns:a16="http://schemas.microsoft.com/office/drawing/2014/main" val="20001"/>
                    </a:ext>
                  </a:extLst>
                </a:gridCol>
              </a:tblGrid>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Opening Prayer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1"/>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7</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Scripture Reading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2"/>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402</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3"/>
                  </a:ext>
                </a:extLst>
              </a:tr>
              <a:tr h="4286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166</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Lord’s Supper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4"/>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109</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5"/>
                  </a:ext>
                </a:extLst>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Collection</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390</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6"/>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Lesson</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Brian Haines</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7"/>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311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8"/>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Closing</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335850531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8679" y="0"/>
            <a:ext cx="6855321" cy="5143500"/>
          </a:xfrm>
          <a:prstGeom prst="rect">
            <a:avLst/>
          </a:prstGeom>
        </p:spPr>
      </p:pic>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"Shadrach</a:t>
            </a:r>
            <a:r>
              <a:rPr lang="en-US" sz="4000" dirty="0">
                <a:effectLst>
                  <a:glow rad="228600">
                    <a:srgbClr val="000000"/>
                  </a:glow>
                </a:effectLst>
              </a:rPr>
              <a:t>, Meshach, and Abed-</a:t>
            </a:r>
            <a:r>
              <a:rPr lang="en-US" sz="4000" dirty="0" err="1">
                <a:effectLst>
                  <a:glow rad="228600">
                    <a:srgbClr val="000000"/>
                  </a:glow>
                </a:effectLst>
              </a:rPr>
              <a:t>Nego</a:t>
            </a:r>
            <a:r>
              <a:rPr lang="en-US" sz="4000" dirty="0">
                <a:effectLst>
                  <a:glow rad="228600">
                    <a:srgbClr val="000000"/>
                  </a:glow>
                </a:effectLst>
              </a:rPr>
              <a:t>; these men, O king, have not paid due regard to you. They do not serve your gods or worship the gold image which you have set up."</a:t>
            </a:r>
          </a:p>
        </p:txBody>
      </p:sp>
      <p:sp>
        <p:nvSpPr>
          <p:cNvPr id="5" name="Rectangle 2"/>
          <p:cNvSpPr>
            <a:spLocks noGrp="1" noRot="1" noChangeArrowheads="1"/>
          </p:cNvSpPr>
          <p:nvPr>
            <p:ph type="title"/>
          </p:nvPr>
        </p:nvSpPr>
        <p:spPr>
          <a:xfrm>
            <a:off x="9525" y="22860"/>
            <a:ext cx="4714875"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Daniel 3</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4280086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416929</TotalTime>
  <Words>715</Words>
  <Application>Microsoft Office PowerPoint</Application>
  <PresentationFormat>On-screen Show (16:9)</PresentationFormat>
  <Paragraphs>130</Paragraphs>
  <Slides>17</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Bell MT</vt:lpstr>
      <vt:lpstr>Calibri</vt:lpstr>
      <vt:lpstr>Calibri Light</vt:lpstr>
      <vt:lpstr>Lucida Sans Unicode</vt:lpstr>
      <vt:lpstr>system-ui</vt:lpstr>
      <vt:lpstr>Times New Roman</vt:lpstr>
      <vt:lpstr>Wingdings</vt:lpstr>
      <vt:lpstr>Office Theme</vt:lpstr>
      <vt:lpstr>Welcome!</vt:lpstr>
      <vt:lpstr>John 7:19-36</vt:lpstr>
      <vt:lpstr>John 7:19-36</vt:lpstr>
      <vt:lpstr>John 7:19-36</vt:lpstr>
      <vt:lpstr>John 7:19-36</vt:lpstr>
      <vt:lpstr>John 7:37-53</vt:lpstr>
      <vt:lpstr>Welcome!</vt:lpstr>
      <vt:lpstr>PowerPoint Presentation</vt:lpstr>
      <vt:lpstr>Daniel 3</vt:lpstr>
      <vt:lpstr>Daniel 3</vt:lpstr>
      <vt:lpstr>Daniel 3</vt:lpstr>
      <vt:lpstr>Lessons From 3 Wise Men</vt:lpstr>
      <vt:lpstr>Lessons From 3 Wise Men</vt:lpstr>
      <vt:lpstr>Lessons From 3 Wise Men</vt:lpstr>
      <vt:lpstr>Lessons From 3 Wise Men</vt:lpstr>
      <vt:lpstr>PowerPoint Presentation</vt:lpstr>
      <vt:lpstr>Choosing Christ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Microsoft account</cp:lastModifiedBy>
  <cp:revision>1665</cp:revision>
  <dcterms:modified xsi:type="dcterms:W3CDTF">2021-11-14T16:21:19Z</dcterms:modified>
</cp:coreProperties>
</file>